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ontserrat Medium" panose="00000600000000000000" pitchFamily="2" charset="-52"/>
      <p:regular r:id="rId11"/>
      <p:italic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966B02-46A3-40A2-B903-F50FD597CA2C}" v="21" dt="2025-05-25T09:47:23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E32EB-7592-46C2-9B95-713412B0D5F8}" type="datetimeFigureOut">
              <a:t>26.05.2025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0F3EA-49FD-4963-9037-78E10E332174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26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2199084"/>
            <a:ext cx="7645479" cy="214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Nanotechnology in Construction: Building the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4660821"/>
            <a:ext cx="7645479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Nanotechnology, manipulating materials at an atomic scale, is set to revolutionise construction. It addresses key challenges like durability, sustainability, and performance. This global market is projected to reach £3.4 billion by 2025.</a:t>
            </a:r>
            <a:endParaRPr lang="en-US" sz="1650" dirty="0"/>
          </a:p>
        </p:txBody>
      </p:sp>
      <p:pic>
        <p:nvPicPr>
          <p:cNvPr id="5" name="Рисунок 4" descr="Изображение выглядит как Сирень, розовый, Пурпурный ц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AC02725-19ED-8158-960F-4035A60CF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1058" y="7565260"/>
            <a:ext cx="1847850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6837" y="319564"/>
            <a:ext cx="5400080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Cement and Concrete Enhancement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06837" y="985957"/>
            <a:ext cx="6766560" cy="1158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Nano-silica boosts concrete strength by 25%. Carbon nanotubes increase tensile strength by 40%. Nano-titanium dioxide offers self-cleaning properties. It also purifies air, reducing NOx by 30%.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406837" y="2941052"/>
            <a:ext cx="6766560" cy="716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Burj Khalifa in Dubai used nano-enhanced concrete. </a:t>
            </a:r>
            <a:endParaRPr lang="ru-RU" sz="1650" dirty="0">
              <a:solidFill>
                <a:srgbClr val="F4CAB8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This provided superior durability in extreme conditions.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231" y="-1403"/>
            <a:ext cx="6766560" cy="82329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760809"/>
            <a:ext cx="7285553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Steel and Metal Protection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60" y="1832848"/>
            <a:ext cx="535186" cy="5351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98521" y="1922502"/>
            <a:ext cx="292703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Corrosion Resistance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498521" y="2407682"/>
            <a:ext cx="689621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Nano-coatings extend lifespan by 50%. They provide superior protection against corrosion.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60" y="3558064"/>
            <a:ext cx="535186" cy="5351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98521" y="364771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Self-Healing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498521" y="4132898"/>
            <a:ext cx="689621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These coatings repair micro-cracks automatically. This significantly reduces maintenance costs.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60" y="5283279"/>
            <a:ext cx="535186" cy="5351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98521" y="537293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Anti-Fouling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498521" y="5858113"/>
            <a:ext cx="689621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They prevent marine biofouling. This is vital for offshore structures.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49260" y="6783824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Thames Barrier in London uses nano-engineered steel. This enhances its flood protection capabilities.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701635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Insulation and Energy Efficiency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49260" y="2449830"/>
            <a:ext cx="160496" cy="1170027"/>
          </a:xfrm>
          <a:prstGeom prst="roundRect">
            <a:avLst>
              <a:gd name="adj" fmla="val 20010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1230868" y="2449830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Aerogels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30868" y="2935010"/>
            <a:ext cx="7163872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Aerogels have ultra-low thermal conductivity. They reduce energy consumption by 40%.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70372" y="3833932"/>
            <a:ext cx="160496" cy="1170027"/>
          </a:xfrm>
          <a:prstGeom prst="roundRect">
            <a:avLst>
              <a:gd name="adj" fmla="val 20010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1551980" y="3833932"/>
            <a:ext cx="355949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Vacuum Insulation Panels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51980" y="4319111"/>
            <a:ext cx="684276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VIPs feature nano-porous cores. They provide superior insulation performance.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391483" y="5218033"/>
            <a:ext cx="160496" cy="1170027"/>
          </a:xfrm>
          <a:prstGeom prst="roundRect">
            <a:avLst>
              <a:gd name="adj" fmla="val 20010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1873091" y="5218033"/>
            <a:ext cx="3015496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Nano-enhanced PCMs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873091" y="5703213"/>
            <a:ext cx="652164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These materials regulate temperature. They reduce peak energy demand efficiently.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49260" y="6842998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Crystal building in London uses advanced insulation. This minimises its overall energy consumption.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730210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Smart and Multifunctional Materials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49260" y="2478405"/>
            <a:ext cx="3715703" cy="2283023"/>
          </a:xfrm>
          <a:prstGeom prst="roundRect">
            <a:avLst>
              <a:gd name="adj" fmla="val 1407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963335" y="2692479"/>
            <a:ext cx="3044071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Self-Sensing Concrete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63335" y="3177659"/>
            <a:ext cx="3287554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Embedded nano-sensors monitor stress. They also measure strain within the concrete.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037" y="2478405"/>
            <a:ext cx="3715703" cy="2283023"/>
          </a:xfrm>
          <a:prstGeom prst="roundRect">
            <a:avLst>
              <a:gd name="adj" fmla="val 1407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4893112" y="2692479"/>
            <a:ext cx="303240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Self-Healing Polymers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3112" y="3177659"/>
            <a:ext cx="3287554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These polymers autonomously repair damage. This extends the structural lifespan significantly.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9260" y="4975503"/>
            <a:ext cx="7645479" cy="1598176"/>
          </a:xfrm>
          <a:prstGeom prst="roundRect">
            <a:avLst>
              <a:gd name="adj" fmla="val 2010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963335" y="5189577"/>
            <a:ext cx="3236714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Chromogenic Materials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3335" y="5674757"/>
            <a:ext cx="7217331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They change colour in response to stimuli. This includes temperature and light.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49260" y="6814542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"Smart Bridge" in Leeds has embedded sensors. These monitor its structural health in real-time.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444" y="574358"/>
            <a:ext cx="7681912" cy="1392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Applications in Infrastructure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452354" y="2279928"/>
            <a:ext cx="22860" cy="4475083"/>
          </a:xfrm>
          <a:prstGeom prst="roundRect">
            <a:avLst>
              <a:gd name="adj" fmla="val 137061"/>
            </a:avLst>
          </a:prstGeom>
          <a:solidFill>
            <a:srgbClr val="662E42"/>
          </a:solidFill>
          <a:ln/>
        </p:spPr>
      </p:sp>
      <p:sp>
        <p:nvSpPr>
          <p:cNvPr id="5" name="Shape 2"/>
          <p:cNvSpPr/>
          <p:nvPr/>
        </p:nvSpPr>
        <p:spPr>
          <a:xfrm>
            <a:off x="6664464" y="2503408"/>
            <a:ext cx="626626" cy="22860"/>
          </a:xfrm>
          <a:prstGeom prst="roundRect">
            <a:avLst>
              <a:gd name="adj" fmla="val 137061"/>
            </a:avLst>
          </a:prstGeom>
          <a:solidFill>
            <a:srgbClr val="662E42"/>
          </a:solidFill>
          <a:ln/>
        </p:spPr>
      </p:sp>
      <p:sp>
        <p:nvSpPr>
          <p:cNvPr id="6" name="Shape 3"/>
          <p:cNvSpPr/>
          <p:nvPr/>
        </p:nvSpPr>
        <p:spPr>
          <a:xfrm>
            <a:off x="6217384" y="2279928"/>
            <a:ext cx="469940" cy="469940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190" y="2306003"/>
            <a:ext cx="334208" cy="4176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96770" y="2351723"/>
            <a:ext cx="2784991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Bridges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496770" y="2824996"/>
            <a:ext cx="6402586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Nano-enhanced concrete extends lifespan by 30 years. It also significantly reduces maintenance.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664464" y="4134326"/>
            <a:ext cx="626626" cy="22860"/>
          </a:xfrm>
          <a:prstGeom prst="roundRect">
            <a:avLst>
              <a:gd name="adj" fmla="val 137061"/>
            </a:avLst>
          </a:prstGeom>
          <a:solidFill>
            <a:srgbClr val="662E42"/>
          </a:solidFill>
          <a:ln/>
        </p:spPr>
      </p:sp>
      <p:sp>
        <p:nvSpPr>
          <p:cNvPr id="11" name="Shape 7"/>
          <p:cNvSpPr/>
          <p:nvPr/>
        </p:nvSpPr>
        <p:spPr>
          <a:xfrm>
            <a:off x="6217384" y="3910846"/>
            <a:ext cx="469940" cy="469940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190" y="3936921"/>
            <a:ext cx="334208" cy="41767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96770" y="3982641"/>
            <a:ext cx="2784991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Tunnels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7496770" y="4455914"/>
            <a:ext cx="6402586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Nano-coatings provide waterproof protection. They also offer fire-resistant properties.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6664464" y="5765244"/>
            <a:ext cx="626626" cy="22860"/>
          </a:xfrm>
          <a:prstGeom prst="roundRect">
            <a:avLst>
              <a:gd name="adj" fmla="val 137061"/>
            </a:avLst>
          </a:prstGeom>
          <a:solidFill>
            <a:srgbClr val="662E42"/>
          </a:solidFill>
          <a:ln/>
        </p:spPr>
      </p:sp>
      <p:sp>
        <p:nvSpPr>
          <p:cNvPr id="16" name="Shape 11"/>
          <p:cNvSpPr/>
          <p:nvPr/>
        </p:nvSpPr>
        <p:spPr>
          <a:xfrm>
            <a:off x="6217384" y="5541764"/>
            <a:ext cx="469940" cy="469940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190" y="5567839"/>
            <a:ext cx="334208" cy="41767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96770" y="5613559"/>
            <a:ext cx="2784991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Roads</a:t>
            </a:r>
            <a:endParaRPr lang="en-US" sz="2150" dirty="0"/>
          </a:p>
        </p:txBody>
      </p:sp>
      <p:sp>
        <p:nvSpPr>
          <p:cNvPr id="19" name="Text 13"/>
          <p:cNvSpPr/>
          <p:nvPr/>
        </p:nvSpPr>
        <p:spPr>
          <a:xfrm>
            <a:off x="7496770" y="6086832"/>
            <a:ext cx="6402586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Nano-modified asphalt improves durability. It also significantly reduces cracking.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6217444" y="6989921"/>
            <a:ext cx="7681912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Tsing Ma Bridge in Hong Kong uses nano-enhanced paint. This protects against corrosion effectively.</a:t>
            </a:r>
            <a:endParaRPr lang="en-US" sz="1600" dirty="0"/>
          </a:p>
        </p:txBody>
      </p:sp>
      <p:pic>
        <p:nvPicPr>
          <p:cNvPr id="21" name="Рисунок 20" descr="Изображение выглядит как Сирень, розовый, Пурпурный ц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681AC30-4F94-8814-A406-C6ED4764F9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1058" y="7521193"/>
            <a:ext cx="1847850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413867"/>
            <a:ext cx="11686342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Environmental Benefits and Sustainability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389221" y="3637717"/>
            <a:ext cx="3659386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Reduced Carbon Footprint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9260" y="4122896"/>
            <a:ext cx="4299347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Lower cement consumption aids sustainability. Energy-efficient materials also contribute.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756" y="2555558"/>
            <a:ext cx="3676888" cy="367688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8100" y="4126409"/>
            <a:ext cx="535186" cy="535186"/>
          </a:xfrm>
          <a:prstGeom prst="roundRect">
            <a:avLst>
              <a:gd name="adj" fmla="val 1706856"/>
            </a:avLst>
          </a:prstGeom>
          <a:solidFill>
            <a:srgbClr val="4D1529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261" y="4243447"/>
            <a:ext cx="240863" cy="3009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74756" y="272379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Improved Durability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74756" y="3208973"/>
            <a:ext cx="4406384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Longer lifespan reduces waste. This lessens environmental impact.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756" y="2555558"/>
            <a:ext cx="3676888" cy="3676888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932241" y="2593955"/>
            <a:ext cx="535186" cy="535186"/>
          </a:xfrm>
          <a:prstGeom prst="roundRect">
            <a:avLst>
              <a:gd name="adj" fmla="val 1706856"/>
            </a:avLst>
          </a:prstGeom>
          <a:solidFill>
            <a:srgbClr val="4D1529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403" y="2710994"/>
            <a:ext cx="240863" cy="3009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74756" y="4551640"/>
            <a:ext cx="3636764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Air and Water Purification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74756" y="5036820"/>
            <a:ext cx="4406384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Photocatalytic nano-materials clean pollutants. They contribute to cleaner environments.</a:t>
            </a:r>
            <a:endParaRPr lang="en-US" sz="1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756" y="2555558"/>
            <a:ext cx="3676888" cy="3676888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932241" y="5658743"/>
            <a:ext cx="535186" cy="535186"/>
          </a:xfrm>
          <a:prstGeom prst="roundRect">
            <a:avLst>
              <a:gd name="adj" fmla="val 1706856"/>
            </a:avLst>
          </a:prstGeom>
          <a:solidFill>
            <a:srgbClr val="4D1529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9403" y="5775781"/>
            <a:ext cx="240863" cy="30099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49260" y="6473309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Eco-cement with nano-additives reduces CO2 emissions by 20%. This highlights nanotechnology's sustainable potential.</a:t>
            </a:r>
            <a:endParaRPr lang="en-US" sz="1650" dirty="0"/>
          </a:p>
        </p:txBody>
      </p:sp>
      <p:pic>
        <p:nvPicPr>
          <p:cNvPr id="19" name="Рисунок 18" descr="Изображение выглядит как Сирень, розовый, Пурпурный ц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6FACD10-F67F-E60B-2222-FBD3086466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1058" y="7642378"/>
            <a:ext cx="1847850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946" y="561380"/>
            <a:ext cx="7718108" cy="1358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Challenges and Future Outlook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46" y="2224921"/>
            <a:ext cx="1018580" cy="15207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040" y="2428637"/>
            <a:ext cx="2716292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High Initial Costs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037040" y="2890242"/>
            <a:ext cx="6394013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Nano-materials can be quite expensive. This poses a barrier to widespread adoption.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46" y="3745706"/>
            <a:ext cx="1018580" cy="15207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7040" y="3949422"/>
            <a:ext cx="4142065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Scalability and Standardisation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037040" y="4411028"/>
            <a:ext cx="6394013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Mass production and quality control are essential. These aspects require further development.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46" y="5266492"/>
            <a:ext cx="1018580" cy="15207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37040" y="5470208"/>
            <a:ext cx="2716292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Health and Safety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037040" y="5931813"/>
            <a:ext cx="6394013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Potential toxicity of nano-particles requires ongoing research. Safety protocols are crucial.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12946" y="7016353"/>
            <a:ext cx="7718108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Future trends include self-assembling structures. Also, 3D-printed nano-materials show promise.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485</Words>
  <Application>Microsoft Office PowerPoint</Application>
  <PresentationFormat>Произвольный</PresentationFormat>
  <Paragraphs>62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Montserrat Medium</vt:lpstr>
      <vt:lpstr>Arial</vt:lpstr>
      <vt:lpstr>Calibri</vt:lpstr>
      <vt:lpstr>Brygada 1918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Людмила Иосифовна</cp:lastModifiedBy>
  <cp:revision>11</cp:revision>
  <dcterms:created xsi:type="dcterms:W3CDTF">2025-05-25T09:46:04Z</dcterms:created>
  <dcterms:modified xsi:type="dcterms:W3CDTF">2025-05-26T11:27:39Z</dcterms:modified>
</cp:coreProperties>
</file>